
<file path=[Content_Types].xml><?xml version="1.0" encoding="utf-8"?>
<Types xmlns="http://schemas.openxmlformats.org/package/2006/content-types"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97"/>
    <p:restoredTop sz="94610"/>
  </p:normalViewPr>
  <p:slideViewPr>
    <p:cSldViewPr snapToGrid="0" snapToObjects="1">
      <p:cViewPr varScale="1">
        <p:scale>
          <a:sx n="121" d="100"/>
          <a:sy n="121" d="100"/>
        </p:scale>
        <p:origin x="3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Amount</c:v>
                </c:pt>
              </c:strCache>
            </c:strRef>
          </c:tx>
          <c:spPr>
            <a:solidFill>
              <a:srgbClr val="2A9D8F"/>
            </a:solidFill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58E2-FB4C-9E7A-4A2803A6255A}"/>
              </c:ext>
            </c:extLst>
          </c:dPt>
          <c:dPt>
            <c:idx val="1"/>
            <c:invertIfNegative val="0"/>
            <c:bubble3D val="0"/>
            <c:spPr>
              <a:solidFill>
                <a:srgbClr val="E9C46A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58E2-FB4C-9E7A-4A2803A6255A}"/>
              </c:ext>
            </c:extLst>
          </c:dPt>
          <c:dPt>
            <c:idx val="2"/>
            <c:invertIfNegative val="0"/>
            <c:bubble3D val="0"/>
            <c:spPr>
              <a:solidFill>
                <a:srgbClr val="C44536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58E2-FB4C-9E7A-4A2803A6255A}"/>
              </c:ext>
            </c:extLst>
          </c:dPt>
          <c:dPt>
            <c:idx val="3"/>
            <c:invertIfNegative val="0"/>
            <c:bubble3D val="0"/>
            <c:spPr>
              <a:solidFill>
                <a:srgbClr val="112D4E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7-58E2-FB4C-9E7A-4A2803A6255A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Income</c:v>
                </c:pt>
                <c:pt idx="1">
                  <c:v>SSAF spend</c:v>
                </c:pt>
                <c:pt idx="2">
                  <c:v>Other expenses</c:v>
                </c:pt>
                <c:pt idx="3">
                  <c:v>Net earnings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328473.5</c:v>
                </c:pt>
                <c:pt idx="1">
                  <c:v>277481.3</c:v>
                </c:pt>
                <c:pt idx="2">
                  <c:v>16253.14</c:v>
                </c:pt>
                <c:pt idx="3">
                  <c:v>34739.06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8E2-FB4C-9E7A-4A2803A6255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5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5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50000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1"/>
  <c:style val="2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Income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2A9D8F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1-BD10-654E-AB4D-E82DB181BC5B}"/>
              </c:ext>
            </c:extLst>
          </c:dPt>
          <c:dPt>
            <c:idx val="1"/>
            <c:bubble3D val="0"/>
            <c:spPr>
              <a:solidFill>
                <a:srgbClr val="112D4E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BD10-654E-AB4D-E82DB181BC5B}"/>
              </c:ext>
            </c:extLst>
          </c:dPt>
          <c:dPt>
            <c:idx val="2"/>
            <c:bubble3D val="0"/>
            <c:spPr>
              <a:solidFill>
                <a:srgbClr val="E9C46A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BD10-654E-AB4D-E82DB181BC5B}"/>
              </c:ext>
            </c:extLst>
          </c:dPt>
          <c:dPt>
            <c:idx val="3"/>
            <c:bubble3D val="0"/>
            <c:spPr>
              <a:solidFill>
                <a:srgbClr val="D8DEE8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7-BD10-654E-AB4D-E82DB181BC5B}"/>
              </c:ext>
            </c:extLst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D10-654E-AB4D-E82DB181BC5B}"/>
                </c:ext>
              </c:extLst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D10-654E-AB4D-E82DB181BC5B}"/>
                </c:ext>
              </c:extLst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D10-654E-AB4D-E82DB181BC5B}"/>
                </c:ext>
              </c:extLst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D10-654E-AB4D-E82DB181BC5B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SSAF Funding</c:v>
                </c:pt>
                <c:pt idx="1">
                  <c:v>Ball Tickets</c:v>
                </c:pt>
                <c:pt idx="2">
                  <c:v>Sundowner</c:v>
                </c:pt>
                <c:pt idx="3">
                  <c:v>Recycling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240000</c:v>
                </c:pt>
                <c:pt idx="1">
                  <c:v>86762.5</c:v>
                </c:pt>
                <c:pt idx="2">
                  <c:v>1672.5</c:v>
                </c:pt>
                <c:pt idx="3">
                  <c:v>38.5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D10-654E-AB4D-E82DB181BC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8"/>
      </c:doughnutChart>
      <c:spPr>
        <a:noFill/>
        <a:ln>
          <a:noFill/>
        </a:ln>
        <a:effectLst/>
      </c:spPr>
    </c:plotArea>
    <c:legend>
      <c:legendPos val="b"/>
      <c:overlay val="0"/>
    </c:legend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Amount</c:v>
                </c:pt>
              </c:strCache>
            </c:strRef>
          </c:tx>
          <c:spPr>
            <a:solidFill>
              <a:srgbClr val="112D4E"/>
            </a:solidFill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Ball Social</c:v>
                </c:pt>
                <c:pt idx="1">
                  <c:v>Orientation S1</c:v>
                </c:pt>
                <c:pt idx="2">
                  <c:v>Welfare</c:v>
                </c:pt>
                <c:pt idx="3">
                  <c:v>On-Campus</c:v>
                </c:pt>
                <c:pt idx="4">
                  <c:v>Clubs</c:v>
                </c:pt>
                <c:pt idx="5">
                  <c:v>Sport/Health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118890.77</c:v>
                </c:pt>
                <c:pt idx="1">
                  <c:v>32023.5</c:v>
                </c:pt>
                <c:pt idx="2">
                  <c:v>23766.73</c:v>
                </c:pt>
                <c:pt idx="3">
                  <c:v>23305.040000000001</c:v>
                </c:pt>
                <c:pt idx="4">
                  <c:v>17190.84</c:v>
                </c:pt>
                <c:pt idx="5">
                  <c:v>10970.72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5CC-7743-95FC-5DC63E33CCC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8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33234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112D4E"/>
          </a:solidFill>
          <a:ln w="12700">
            <a:solidFill>
              <a:srgbClr val="112D4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777240" y="1481328"/>
            <a:ext cx="7772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12D4E"/>
                </a:solidFill>
              </a:rPr>
              <a:t>Notre Dame Student Association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777240" y="2029968"/>
            <a:ext cx="89611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4200" b="1" dirty="0">
                <a:solidFill>
                  <a:srgbClr val="112D4E"/>
                </a:solidFill>
              </a:rPr>
              <a:t>Financial Report 2025</a:t>
            </a:r>
            <a:endParaRPr lang="en-US" sz="4200" dirty="0"/>
          </a:p>
        </p:txBody>
      </p:sp>
      <p:sp>
        <p:nvSpPr>
          <p:cNvPr id="6" name="Text 4"/>
          <p:cNvSpPr/>
          <p:nvPr/>
        </p:nvSpPr>
        <p:spPr>
          <a:xfrm>
            <a:off x="804672" y="2871216"/>
            <a:ext cx="9966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58606A"/>
                </a:solidFill>
              </a:rPr>
              <a:t>Financials • Audit readiness • Monthly SSAF reporting • Finance controls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822960" y="4069080"/>
            <a:ext cx="2423160" cy="777240"/>
          </a:xfrm>
          <a:prstGeom prst="roundRect">
            <a:avLst>
              <a:gd name="adj" fmla="val 7059"/>
            </a:avLst>
          </a:prstGeom>
          <a:solidFill>
            <a:srgbClr val="F7F9FB"/>
          </a:solidFill>
          <a:ln w="7620">
            <a:solidFill>
              <a:srgbClr val="D8D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822960" y="4069080"/>
            <a:ext cx="73152" cy="777240"/>
          </a:xfrm>
          <a:prstGeom prst="rect">
            <a:avLst/>
          </a:prstGeom>
          <a:solidFill>
            <a:srgbClr val="2A9D8F"/>
          </a:solidFill>
          <a:ln w="12700">
            <a:solidFill>
              <a:srgbClr val="2A9D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1005840" y="4187952"/>
            <a:ext cx="2194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112D4E"/>
                </a:solidFill>
              </a:rPr>
              <a:t>$328,473.50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005840" y="4535424"/>
            <a:ext cx="21945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70" dirty="0">
                <a:solidFill>
                  <a:srgbClr val="58606A"/>
                </a:solidFill>
              </a:rPr>
              <a:t>Total income</a:t>
            </a:r>
            <a:endParaRPr lang="en-US" sz="970" dirty="0"/>
          </a:p>
        </p:txBody>
      </p:sp>
      <p:sp>
        <p:nvSpPr>
          <p:cNvPr id="11" name="Shape 9"/>
          <p:cNvSpPr/>
          <p:nvPr/>
        </p:nvSpPr>
        <p:spPr>
          <a:xfrm>
            <a:off x="3474720" y="4069080"/>
            <a:ext cx="2423160" cy="777240"/>
          </a:xfrm>
          <a:prstGeom prst="roundRect">
            <a:avLst>
              <a:gd name="adj" fmla="val 7059"/>
            </a:avLst>
          </a:prstGeom>
          <a:solidFill>
            <a:srgbClr val="F7F9FB"/>
          </a:solidFill>
          <a:ln w="7620">
            <a:solidFill>
              <a:srgbClr val="D8D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3474720" y="4069080"/>
            <a:ext cx="73152" cy="777240"/>
          </a:xfrm>
          <a:prstGeom prst="rect">
            <a:avLst/>
          </a:prstGeom>
          <a:solidFill>
            <a:srgbClr val="E9C46A"/>
          </a:solidFill>
          <a:ln w="12700">
            <a:solidFill>
              <a:srgbClr val="E9C46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3657600" y="4187952"/>
            <a:ext cx="2194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112D4E"/>
                </a:solidFill>
              </a:rPr>
              <a:t>$277,481.30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3657600" y="4535424"/>
            <a:ext cx="21945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70" dirty="0">
                <a:solidFill>
                  <a:srgbClr val="58606A"/>
                </a:solidFill>
              </a:rPr>
              <a:t>SSAF expenditure</a:t>
            </a:r>
            <a:endParaRPr lang="en-US" sz="970" dirty="0"/>
          </a:p>
        </p:txBody>
      </p:sp>
      <p:sp>
        <p:nvSpPr>
          <p:cNvPr id="15" name="Shape 13"/>
          <p:cNvSpPr/>
          <p:nvPr/>
        </p:nvSpPr>
        <p:spPr>
          <a:xfrm>
            <a:off x="6126480" y="4069080"/>
            <a:ext cx="2423160" cy="777240"/>
          </a:xfrm>
          <a:prstGeom prst="roundRect">
            <a:avLst>
              <a:gd name="adj" fmla="val 7059"/>
            </a:avLst>
          </a:prstGeom>
          <a:solidFill>
            <a:srgbClr val="F7F9FB"/>
          </a:solidFill>
          <a:ln w="7620">
            <a:solidFill>
              <a:srgbClr val="D8D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6126480" y="4069080"/>
            <a:ext cx="73152" cy="777240"/>
          </a:xfrm>
          <a:prstGeom prst="rect">
            <a:avLst/>
          </a:prstGeom>
          <a:solidFill>
            <a:srgbClr val="2A9D8F"/>
          </a:solidFill>
          <a:ln w="12700">
            <a:solidFill>
              <a:srgbClr val="2A9D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6309360" y="4187952"/>
            <a:ext cx="2194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112D4E"/>
                </a:solidFill>
              </a:rPr>
              <a:t>$34,739.06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6309360" y="4535424"/>
            <a:ext cx="21945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70" dirty="0">
                <a:solidFill>
                  <a:srgbClr val="58606A"/>
                </a:solidFill>
              </a:rPr>
              <a:t>Net earnings</a:t>
            </a:r>
            <a:endParaRPr lang="en-US" sz="970" dirty="0"/>
          </a:p>
        </p:txBody>
      </p:sp>
      <p:sp>
        <p:nvSpPr>
          <p:cNvPr id="19" name="Shape 17"/>
          <p:cNvSpPr/>
          <p:nvPr/>
        </p:nvSpPr>
        <p:spPr>
          <a:xfrm>
            <a:off x="8778240" y="4069080"/>
            <a:ext cx="2606040" cy="777240"/>
          </a:xfrm>
          <a:prstGeom prst="roundRect">
            <a:avLst>
              <a:gd name="adj" fmla="val 7059"/>
            </a:avLst>
          </a:prstGeom>
          <a:solidFill>
            <a:srgbClr val="F7F9FB"/>
          </a:solidFill>
          <a:ln w="7620">
            <a:solidFill>
              <a:srgbClr val="D8D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8778240" y="4069080"/>
            <a:ext cx="73152" cy="777240"/>
          </a:xfrm>
          <a:prstGeom prst="rect">
            <a:avLst/>
          </a:prstGeom>
          <a:solidFill>
            <a:srgbClr val="112D4E"/>
          </a:solidFill>
          <a:ln w="12700">
            <a:solidFill>
              <a:srgbClr val="112D4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8961120" y="4187952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112D4E"/>
                </a:solidFill>
              </a:rPr>
              <a:t>$90,648.81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8961120" y="4535424"/>
            <a:ext cx="23774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70" dirty="0">
                <a:solidFill>
                  <a:srgbClr val="58606A"/>
                </a:solidFill>
              </a:rPr>
              <a:t>Current assets/equity</a:t>
            </a:r>
            <a:endParaRPr lang="en-US" sz="970" dirty="0"/>
          </a:p>
        </p:txBody>
      </p:sp>
      <p:sp>
        <p:nvSpPr>
          <p:cNvPr id="23" name="Text 21"/>
          <p:cNvSpPr/>
          <p:nvPr/>
        </p:nvSpPr>
        <p:spPr>
          <a:xfrm>
            <a:off x="822960" y="5971032"/>
            <a:ext cx="107899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80" b="1" dirty="0">
                <a:solidFill>
                  <a:srgbClr val="58606A"/>
                </a:solidFill>
              </a:rPr>
              <a:t>Revised to use the supplied SSAF Monthly Report template and omit a separate bank reconciliation process.</a:t>
            </a:r>
            <a:endParaRPr lang="en-US" sz="128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01752"/>
            <a:ext cx="10972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900" b="1" dirty="0">
                <a:solidFill>
                  <a:srgbClr val="112D4E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2025 Financial Report — Snapshot</a:t>
            </a:r>
            <a:endParaRPr lang="en-US" sz="2900" dirty="0"/>
          </a:p>
        </p:txBody>
      </p:sp>
      <p:sp>
        <p:nvSpPr>
          <p:cNvPr id="3" name="Shape 1"/>
          <p:cNvSpPr/>
          <p:nvPr/>
        </p:nvSpPr>
        <p:spPr>
          <a:xfrm>
            <a:off x="566928" y="786384"/>
            <a:ext cx="11018520" cy="0"/>
          </a:xfrm>
          <a:prstGeom prst="line">
            <a:avLst/>
          </a:prstGeom>
          <a:noFill/>
          <a:ln w="13970">
            <a:solidFill>
              <a:srgbClr val="2A9D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85216" y="877824"/>
            <a:ext cx="1097280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20" dirty="0">
                <a:solidFill>
                  <a:srgbClr val="58606A"/>
                </a:solidFill>
              </a:rPr>
              <a:t>Positive cash-basis result with significant SSAF-funded student activity.</a:t>
            </a:r>
            <a:endParaRPr lang="en-US" sz="1220" dirty="0"/>
          </a:p>
        </p:txBody>
      </p:sp>
      <p:sp>
        <p:nvSpPr>
          <p:cNvPr id="5" name="Shape 3"/>
          <p:cNvSpPr/>
          <p:nvPr/>
        </p:nvSpPr>
        <p:spPr>
          <a:xfrm>
            <a:off x="685800" y="1353312"/>
            <a:ext cx="2560320" cy="777240"/>
          </a:xfrm>
          <a:prstGeom prst="roundRect">
            <a:avLst>
              <a:gd name="adj" fmla="val 7059"/>
            </a:avLst>
          </a:prstGeom>
          <a:solidFill>
            <a:srgbClr val="F7F9FB"/>
          </a:solidFill>
          <a:ln w="7620">
            <a:solidFill>
              <a:srgbClr val="D8D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685800" y="1353312"/>
            <a:ext cx="73152" cy="777240"/>
          </a:xfrm>
          <a:prstGeom prst="rect">
            <a:avLst/>
          </a:prstGeom>
          <a:solidFill>
            <a:srgbClr val="2A9D8F"/>
          </a:solidFill>
          <a:ln w="12700">
            <a:solidFill>
              <a:srgbClr val="2A9D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868680" y="1472184"/>
            <a:ext cx="2331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112D4E"/>
                </a:solidFill>
              </a:rPr>
              <a:t>$328,473.50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868680" y="1819656"/>
            <a:ext cx="2331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70" dirty="0">
                <a:solidFill>
                  <a:srgbClr val="58606A"/>
                </a:solidFill>
              </a:rPr>
              <a:t>Total income</a:t>
            </a:r>
            <a:endParaRPr lang="en-US" sz="970" dirty="0"/>
          </a:p>
        </p:txBody>
      </p:sp>
      <p:sp>
        <p:nvSpPr>
          <p:cNvPr id="9" name="Shape 7"/>
          <p:cNvSpPr/>
          <p:nvPr/>
        </p:nvSpPr>
        <p:spPr>
          <a:xfrm>
            <a:off x="685800" y="2340864"/>
            <a:ext cx="2560320" cy="777240"/>
          </a:xfrm>
          <a:prstGeom prst="roundRect">
            <a:avLst>
              <a:gd name="adj" fmla="val 7059"/>
            </a:avLst>
          </a:prstGeom>
          <a:solidFill>
            <a:srgbClr val="F7F9FB"/>
          </a:solidFill>
          <a:ln w="7620">
            <a:solidFill>
              <a:srgbClr val="D8D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685800" y="2340864"/>
            <a:ext cx="73152" cy="777240"/>
          </a:xfrm>
          <a:prstGeom prst="rect">
            <a:avLst/>
          </a:prstGeom>
          <a:solidFill>
            <a:srgbClr val="E9C46A"/>
          </a:solidFill>
          <a:ln w="12700">
            <a:solidFill>
              <a:srgbClr val="E9C46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868680" y="2459736"/>
            <a:ext cx="2331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112D4E"/>
                </a:solidFill>
              </a:rPr>
              <a:t>$277,481.30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868680" y="2807208"/>
            <a:ext cx="2331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70" dirty="0">
                <a:solidFill>
                  <a:srgbClr val="58606A"/>
                </a:solidFill>
              </a:rPr>
              <a:t>Total SSAF expenditure</a:t>
            </a:r>
            <a:endParaRPr lang="en-US" sz="970" dirty="0"/>
          </a:p>
        </p:txBody>
      </p:sp>
      <p:sp>
        <p:nvSpPr>
          <p:cNvPr id="13" name="Shape 11"/>
          <p:cNvSpPr/>
          <p:nvPr/>
        </p:nvSpPr>
        <p:spPr>
          <a:xfrm>
            <a:off x="685800" y="3328416"/>
            <a:ext cx="2560320" cy="777240"/>
          </a:xfrm>
          <a:prstGeom prst="roundRect">
            <a:avLst>
              <a:gd name="adj" fmla="val 7059"/>
            </a:avLst>
          </a:prstGeom>
          <a:solidFill>
            <a:srgbClr val="F7F9FB"/>
          </a:solidFill>
          <a:ln w="7620">
            <a:solidFill>
              <a:srgbClr val="D8D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685800" y="3328416"/>
            <a:ext cx="73152" cy="777240"/>
          </a:xfrm>
          <a:prstGeom prst="rect">
            <a:avLst/>
          </a:prstGeom>
          <a:solidFill>
            <a:srgbClr val="2A9D8F"/>
          </a:solidFill>
          <a:ln w="12700">
            <a:solidFill>
              <a:srgbClr val="2A9D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868680" y="3447288"/>
            <a:ext cx="2331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112D4E"/>
                </a:solidFill>
              </a:rPr>
              <a:t>$50,992.20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868680" y="3794760"/>
            <a:ext cx="2331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70" dirty="0">
                <a:solidFill>
                  <a:srgbClr val="58606A"/>
                </a:solidFill>
              </a:rPr>
              <a:t>Surplus after SSAF expenditure</a:t>
            </a:r>
            <a:endParaRPr lang="en-US" sz="970" dirty="0"/>
          </a:p>
        </p:txBody>
      </p:sp>
      <p:sp>
        <p:nvSpPr>
          <p:cNvPr id="17" name="Shape 15"/>
          <p:cNvSpPr/>
          <p:nvPr/>
        </p:nvSpPr>
        <p:spPr>
          <a:xfrm>
            <a:off x="685800" y="4315968"/>
            <a:ext cx="2560320" cy="777240"/>
          </a:xfrm>
          <a:prstGeom prst="roundRect">
            <a:avLst>
              <a:gd name="adj" fmla="val 7059"/>
            </a:avLst>
          </a:prstGeom>
          <a:solidFill>
            <a:srgbClr val="F7F9FB"/>
          </a:solidFill>
          <a:ln w="7620">
            <a:solidFill>
              <a:srgbClr val="D8D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685800" y="4315968"/>
            <a:ext cx="73152" cy="777240"/>
          </a:xfrm>
          <a:prstGeom prst="rect">
            <a:avLst/>
          </a:prstGeom>
          <a:solidFill>
            <a:srgbClr val="112D4E"/>
          </a:solidFill>
          <a:ln w="12700">
            <a:solidFill>
              <a:srgbClr val="112D4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868680" y="4434840"/>
            <a:ext cx="2331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112D4E"/>
                </a:solidFill>
              </a:rPr>
              <a:t>$34,739.06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868680" y="4782312"/>
            <a:ext cx="2331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70" dirty="0">
                <a:solidFill>
                  <a:srgbClr val="58606A"/>
                </a:solidFill>
              </a:rPr>
              <a:t>Net earnings</a:t>
            </a:r>
            <a:endParaRPr lang="en-US" sz="970" dirty="0"/>
          </a:p>
        </p:txBody>
      </p:sp>
      <p:graphicFrame>
        <p:nvGraphicFramePr>
          <p:cNvPr id="21" name="Chart 0"/>
          <p:cNvGraphicFramePr/>
          <p:nvPr/>
        </p:nvGraphicFramePr>
        <p:xfrm>
          <a:off x="3794760" y="1261872"/>
          <a:ext cx="7726680" cy="4416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2" name="Text 19"/>
          <p:cNvSpPr/>
          <p:nvPr/>
        </p:nvSpPr>
        <p:spPr>
          <a:xfrm>
            <a:off x="3794760" y="5925312"/>
            <a:ext cx="7680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80" b="1" dirty="0">
                <a:solidFill>
                  <a:srgbClr val="112D4E"/>
                </a:solidFill>
              </a:rPr>
              <a:t>Key message: NDSA delivered a positive operating result while funding student activities and welfare supports.</a:t>
            </a:r>
            <a:endParaRPr lang="en-US" sz="1380" dirty="0"/>
          </a:p>
        </p:txBody>
      </p:sp>
      <p:sp>
        <p:nvSpPr>
          <p:cNvPr id="23" name="Text 20"/>
          <p:cNvSpPr/>
          <p:nvPr/>
        </p:nvSpPr>
        <p:spPr>
          <a:xfrm>
            <a:off x="502920" y="6528816"/>
            <a:ext cx="1120140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80" dirty="0">
                <a:solidFill>
                  <a:srgbClr val="58606A"/>
                </a:solidFill>
              </a:rPr>
              <a:t>Source: NDSA QuickBooks cash-basis P&amp;L and Balance Sheet; SSAF Monthly Report template supplied by UNDA</a:t>
            </a:r>
            <a:endParaRPr lang="en-US" sz="68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01752"/>
            <a:ext cx="10972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900" b="1" dirty="0">
                <a:solidFill>
                  <a:srgbClr val="112D4E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Income and Expenditure Mix</a:t>
            </a:r>
            <a:endParaRPr lang="en-US" sz="2900" dirty="0"/>
          </a:p>
        </p:txBody>
      </p:sp>
      <p:sp>
        <p:nvSpPr>
          <p:cNvPr id="3" name="Shape 1"/>
          <p:cNvSpPr/>
          <p:nvPr/>
        </p:nvSpPr>
        <p:spPr>
          <a:xfrm>
            <a:off x="566928" y="786384"/>
            <a:ext cx="11018520" cy="0"/>
          </a:xfrm>
          <a:prstGeom prst="line">
            <a:avLst/>
          </a:prstGeom>
          <a:noFill/>
          <a:ln w="13970">
            <a:solidFill>
              <a:srgbClr val="2A9D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85216" y="877824"/>
            <a:ext cx="1097280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20" dirty="0">
                <a:solidFill>
                  <a:srgbClr val="58606A"/>
                </a:solidFill>
              </a:rPr>
              <a:t>Income was SSAF-led; spending was concentrated in events, orientation, welfare and student-facing activity.</a:t>
            </a:r>
            <a:endParaRPr lang="en-US" sz="1220" dirty="0"/>
          </a:p>
        </p:txBody>
      </p:sp>
      <p:sp>
        <p:nvSpPr>
          <p:cNvPr id="5" name="Text 3"/>
          <p:cNvSpPr/>
          <p:nvPr/>
        </p:nvSpPr>
        <p:spPr>
          <a:xfrm>
            <a:off x="685800" y="1234440"/>
            <a:ext cx="5029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12D4E"/>
                </a:solidFill>
              </a:rPr>
              <a:t>Income sources</a:t>
            </a:r>
            <a:endParaRPr lang="en-US" sz="1700" dirty="0"/>
          </a:p>
        </p:txBody>
      </p:sp>
      <p:graphicFrame>
        <p:nvGraphicFramePr>
          <p:cNvPr id="6" name="Chart 0"/>
          <p:cNvGraphicFramePr/>
          <p:nvPr/>
        </p:nvGraphicFramePr>
        <p:xfrm>
          <a:off x="713232" y="1627632"/>
          <a:ext cx="4983480" cy="384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 4"/>
          <p:cNvSpPr/>
          <p:nvPr/>
        </p:nvSpPr>
        <p:spPr>
          <a:xfrm>
            <a:off x="6400800" y="1234440"/>
            <a:ext cx="5303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12D4E"/>
                </a:solidFill>
              </a:rPr>
              <a:t>Top SSAF expenditure areas</a:t>
            </a:r>
            <a:endParaRPr lang="en-US" sz="1700" dirty="0"/>
          </a:p>
        </p:txBody>
      </p:sp>
      <p:graphicFrame>
        <p:nvGraphicFramePr>
          <p:cNvPr id="8" name="Chart 1"/>
          <p:cNvGraphicFramePr/>
          <p:nvPr/>
        </p:nvGraphicFramePr>
        <p:xfrm>
          <a:off x="6400800" y="1627632"/>
          <a:ext cx="5166360" cy="4023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Text 5"/>
          <p:cNvSpPr/>
          <p:nvPr/>
        </p:nvSpPr>
        <p:spPr>
          <a:xfrm>
            <a:off x="713232" y="5961888"/>
            <a:ext cx="10972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60" b="1" dirty="0">
                <a:solidFill>
                  <a:srgbClr val="58606A"/>
                </a:solidFill>
              </a:rPr>
              <a:t>Largest item: Ball Social Event — $118,890.77, followed by Orientation S1 and Welfare Committee expenses.</a:t>
            </a:r>
            <a:endParaRPr lang="en-US" sz="1360" dirty="0"/>
          </a:p>
        </p:txBody>
      </p:sp>
      <p:sp>
        <p:nvSpPr>
          <p:cNvPr id="10" name="Text 6"/>
          <p:cNvSpPr/>
          <p:nvPr/>
        </p:nvSpPr>
        <p:spPr>
          <a:xfrm>
            <a:off x="502920" y="6528816"/>
            <a:ext cx="1120140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80" dirty="0">
                <a:solidFill>
                  <a:srgbClr val="58606A"/>
                </a:solidFill>
              </a:rPr>
              <a:t>Source: NDSA QuickBooks cash-basis P&amp;L and Balance Sheet; SSAF Monthly Report template supplied by UNDA</a:t>
            </a:r>
            <a:endParaRPr lang="en-US" sz="68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01752"/>
            <a:ext cx="10972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900" b="1" dirty="0">
                <a:solidFill>
                  <a:srgbClr val="112D4E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Audit of 2025 Financials</a:t>
            </a:r>
            <a:endParaRPr lang="en-US" sz="2900" dirty="0"/>
          </a:p>
        </p:txBody>
      </p:sp>
      <p:sp>
        <p:nvSpPr>
          <p:cNvPr id="3" name="Shape 1"/>
          <p:cNvSpPr/>
          <p:nvPr/>
        </p:nvSpPr>
        <p:spPr>
          <a:xfrm>
            <a:off x="566928" y="786384"/>
            <a:ext cx="11018520" cy="0"/>
          </a:xfrm>
          <a:prstGeom prst="line">
            <a:avLst/>
          </a:prstGeom>
          <a:noFill/>
          <a:ln w="13970">
            <a:solidFill>
              <a:srgbClr val="2A9D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85216" y="877824"/>
            <a:ext cx="1097280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20" dirty="0">
                <a:solidFill>
                  <a:srgbClr val="58606A"/>
                </a:solidFill>
              </a:rPr>
              <a:t>Audit-readiness update only: no signed independent audit opinion was supplied.</a:t>
            </a:r>
            <a:endParaRPr lang="en-US" sz="1220" dirty="0"/>
          </a:p>
        </p:txBody>
      </p:sp>
      <p:sp>
        <p:nvSpPr>
          <p:cNvPr id="5" name="Shape 3"/>
          <p:cNvSpPr/>
          <p:nvPr/>
        </p:nvSpPr>
        <p:spPr>
          <a:xfrm>
            <a:off x="804672" y="1325880"/>
            <a:ext cx="420624" cy="420624"/>
          </a:xfrm>
          <a:prstGeom prst="ellipse">
            <a:avLst/>
          </a:prstGeom>
          <a:solidFill>
            <a:srgbClr val="2A9D8F"/>
          </a:solidFill>
          <a:ln w="12700">
            <a:solidFill>
              <a:srgbClr val="2A9D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804672" y="1426464"/>
            <a:ext cx="420624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1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1463040" y="1307592"/>
            <a:ext cx="24688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 b="1" dirty="0">
                <a:solidFill>
                  <a:srgbClr val="112D4E"/>
                </a:solidFill>
              </a:rPr>
              <a:t>QuickBooks reports</a:t>
            </a:r>
            <a:endParaRPr lang="en-US" sz="1450" dirty="0"/>
          </a:p>
        </p:txBody>
      </p:sp>
      <p:sp>
        <p:nvSpPr>
          <p:cNvPr id="8" name="Text 6"/>
          <p:cNvSpPr/>
          <p:nvPr/>
        </p:nvSpPr>
        <p:spPr>
          <a:xfrm>
            <a:off x="4050792" y="1316736"/>
            <a:ext cx="7040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20" dirty="0">
                <a:solidFill>
                  <a:srgbClr val="111111"/>
                </a:solidFill>
              </a:rPr>
              <a:t>Profit &amp; Loss and Balance Sheet are available as core financial reports.</a:t>
            </a:r>
            <a:endParaRPr lang="en-US" sz="1320" dirty="0"/>
          </a:p>
        </p:txBody>
      </p:sp>
      <p:sp>
        <p:nvSpPr>
          <p:cNvPr id="9" name="Shape 7"/>
          <p:cNvSpPr/>
          <p:nvPr/>
        </p:nvSpPr>
        <p:spPr>
          <a:xfrm>
            <a:off x="804672" y="2221992"/>
            <a:ext cx="420624" cy="420624"/>
          </a:xfrm>
          <a:prstGeom prst="ellipse">
            <a:avLst/>
          </a:prstGeom>
          <a:solidFill>
            <a:srgbClr val="2A9D8F"/>
          </a:solidFill>
          <a:ln w="12700">
            <a:solidFill>
              <a:srgbClr val="2A9D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804672" y="2322576"/>
            <a:ext cx="420624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2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1463040" y="2203704"/>
            <a:ext cx="24688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 b="1" dirty="0">
                <a:solidFill>
                  <a:srgbClr val="112D4E"/>
                </a:solidFill>
              </a:rPr>
              <a:t>Evidence pack</a:t>
            </a:r>
            <a:endParaRPr lang="en-US" sz="1450" dirty="0"/>
          </a:p>
        </p:txBody>
      </p:sp>
      <p:sp>
        <p:nvSpPr>
          <p:cNvPr id="12" name="Text 10"/>
          <p:cNvSpPr/>
          <p:nvPr/>
        </p:nvSpPr>
        <p:spPr>
          <a:xfrm>
            <a:off x="4050792" y="2212848"/>
            <a:ext cx="7040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20" dirty="0">
                <a:solidFill>
                  <a:srgbClr val="111111"/>
                </a:solidFill>
              </a:rPr>
              <a:t>Retain invoices, receipts, approvals, reports, statements and committee minutes.</a:t>
            </a:r>
            <a:endParaRPr lang="en-US" sz="1320" dirty="0"/>
          </a:p>
        </p:txBody>
      </p:sp>
      <p:sp>
        <p:nvSpPr>
          <p:cNvPr id="13" name="Shape 11"/>
          <p:cNvSpPr/>
          <p:nvPr/>
        </p:nvSpPr>
        <p:spPr>
          <a:xfrm>
            <a:off x="804672" y="3118104"/>
            <a:ext cx="420624" cy="420624"/>
          </a:xfrm>
          <a:prstGeom prst="ellipse">
            <a:avLst/>
          </a:prstGeom>
          <a:solidFill>
            <a:srgbClr val="2A9D8F"/>
          </a:solidFill>
          <a:ln w="12700">
            <a:solidFill>
              <a:srgbClr val="2A9D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804672" y="3218688"/>
            <a:ext cx="420624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3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1463040" y="3099816"/>
            <a:ext cx="24688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 b="1" dirty="0">
                <a:solidFill>
                  <a:srgbClr val="112D4E"/>
                </a:solidFill>
              </a:rPr>
              <a:t>Template bank check</a:t>
            </a:r>
            <a:endParaRPr lang="en-US" sz="1450" dirty="0"/>
          </a:p>
        </p:txBody>
      </p:sp>
      <p:sp>
        <p:nvSpPr>
          <p:cNvPr id="16" name="Text 14"/>
          <p:cNvSpPr/>
          <p:nvPr/>
        </p:nvSpPr>
        <p:spPr>
          <a:xfrm>
            <a:off x="4050792" y="3108960"/>
            <a:ext cx="7040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20" dirty="0">
                <a:solidFill>
                  <a:srgbClr val="111111"/>
                </a:solidFill>
              </a:rPr>
              <a:t>Complete opening balance, closing balance, and Yes/No match to QuickBooks.</a:t>
            </a:r>
            <a:endParaRPr lang="en-US" sz="1320" dirty="0"/>
          </a:p>
        </p:txBody>
      </p:sp>
      <p:sp>
        <p:nvSpPr>
          <p:cNvPr id="17" name="Shape 15"/>
          <p:cNvSpPr/>
          <p:nvPr/>
        </p:nvSpPr>
        <p:spPr>
          <a:xfrm>
            <a:off x="804672" y="4014216"/>
            <a:ext cx="420624" cy="420624"/>
          </a:xfrm>
          <a:prstGeom prst="ellipse">
            <a:avLst/>
          </a:prstGeom>
          <a:solidFill>
            <a:srgbClr val="2A9D8F"/>
          </a:solidFill>
          <a:ln w="12700">
            <a:solidFill>
              <a:srgbClr val="2A9D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804672" y="4114800"/>
            <a:ext cx="420624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4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1463040" y="3995928"/>
            <a:ext cx="24688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 b="1" dirty="0">
                <a:solidFill>
                  <a:srgbClr val="112D4E"/>
                </a:solidFill>
              </a:rPr>
              <a:t>Open items</a:t>
            </a:r>
            <a:endParaRPr lang="en-US" sz="1450" dirty="0"/>
          </a:p>
        </p:txBody>
      </p:sp>
      <p:sp>
        <p:nvSpPr>
          <p:cNvPr id="20" name="Text 18"/>
          <p:cNvSpPr/>
          <p:nvPr/>
        </p:nvSpPr>
        <p:spPr>
          <a:xfrm>
            <a:off x="4050792" y="4005072"/>
            <a:ext cx="7040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20" dirty="0">
                <a:solidFill>
                  <a:srgbClr val="111111"/>
                </a:solidFill>
              </a:rPr>
              <a:t>Explain or clear receivable $5,202.72 and suspense $500.00.</a:t>
            </a:r>
            <a:endParaRPr lang="en-US" sz="1320" dirty="0"/>
          </a:p>
        </p:txBody>
      </p:sp>
      <p:sp>
        <p:nvSpPr>
          <p:cNvPr id="21" name="Shape 19"/>
          <p:cNvSpPr/>
          <p:nvPr/>
        </p:nvSpPr>
        <p:spPr>
          <a:xfrm>
            <a:off x="804672" y="4910328"/>
            <a:ext cx="420624" cy="420624"/>
          </a:xfrm>
          <a:prstGeom prst="ellipse">
            <a:avLst/>
          </a:prstGeom>
          <a:solidFill>
            <a:srgbClr val="2A9D8F"/>
          </a:solidFill>
          <a:ln w="12700">
            <a:solidFill>
              <a:srgbClr val="2A9D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804672" y="5010912"/>
            <a:ext cx="420624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5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1463040" y="4892040"/>
            <a:ext cx="24688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 b="1" dirty="0">
                <a:solidFill>
                  <a:srgbClr val="112D4E"/>
                </a:solidFill>
              </a:rPr>
              <a:t>Governance sign-off</a:t>
            </a:r>
            <a:endParaRPr lang="en-US" sz="1450" dirty="0"/>
          </a:p>
        </p:txBody>
      </p:sp>
      <p:sp>
        <p:nvSpPr>
          <p:cNvPr id="24" name="Text 22"/>
          <p:cNvSpPr/>
          <p:nvPr/>
        </p:nvSpPr>
        <p:spPr>
          <a:xfrm>
            <a:off x="4050792" y="4901184"/>
            <a:ext cx="7040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20" dirty="0">
                <a:solidFill>
                  <a:srgbClr val="111111"/>
                </a:solidFill>
              </a:rPr>
              <a:t>Approve policies, delegated authority and record retention expectations.</a:t>
            </a:r>
            <a:endParaRPr lang="en-US" sz="1320" dirty="0"/>
          </a:p>
        </p:txBody>
      </p:sp>
      <p:sp>
        <p:nvSpPr>
          <p:cNvPr id="25" name="Shape 23"/>
          <p:cNvSpPr/>
          <p:nvPr/>
        </p:nvSpPr>
        <p:spPr>
          <a:xfrm>
            <a:off x="7269480" y="5605272"/>
            <a:ext cx="3886200" cy="384048"/>
          </a:xfrm>
          <a:prstGeom prst="roundRect">
            <a:avLst>
              <a:gd name="adj" fmla="val 19048"/>
            </a:avLst>
          </a:prstGeom>
          <a:solidFill>
            <a:srgbClr val="D9F0EC"/>
          </a:solidFill>
          <a:ln w="6350">
            <a:solidFill>
              <a:srgbClr val="D8D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7379208" y="5715000"/>
            <a:ext cx="3666744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112D4E"/>
                </a:solidFill>
              </a:rPr>
              <a:t>No separate bank reconciliation process included</a:t>
            </a:r>
            <a:endParaRPr lang="en-US" sz="1050" dirty="0"/>
          </a:p>
        </p:txBody>
      </p:sp>
      <p:sp>
        <p:nvSpPr>
          <p:cNvPr id="27" name="Text 25"/>
          <p:cNvSpPr/>
          <p:nvPr/>
        </p:nvSpPr>
        <p:spPr>
          <a:xfrm>
            <a:off x="502920" y="6528816"/>
            <a:ext cx="1120140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80" dirty="0">
                <a:solidFill>
                  <a:srgbClr val="58606A"/>
                </a:solidFill>
              </a:rPr>
              <a:t>Source: NDSA QuickBooks cash-basis P&amp;L and Balance Sheet; SSAF Monthly Report template supplied by UNDA</a:t>
            </a:r>
            <a:endParaRPr lang="en-US" sz="68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01752"/>
            <a:ext cx="10972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900" b="1" dirty="0">
                <a:solidFill>
                  <a:srgbClr val="112D4E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Current-Year Tracking — QuickBooks + SSAF Monthly Template</a:t>
            </a:r>
            <a:endParaRPr lang="en-US" sz="2900" dirty="0"/>
          </a:p>
        </p:txBody>
      </p:sp>
      <p:sp>
        <p:nvSpPr>
          <p:cNvPr id="3" name="Shape 1"/>
          <p:cNvSpPr/>
          <p:nvPr/>
        </p:nvSpPr>
        <p:spPr>
          <a:xfrm>
            <a:off x="566928" y="786384"/>
            <a:ext cx="11018520" cy="0"/>
          </a:xfrm>
          <a:prstGeom prst="line">
            <a:avLst/>
          </a:prstGeom>
          <a:noFill/>
          <a:ln w="13970">
            <a:solidFill>
              <a:srgbClr val="2A9D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85216" y="877824"/>
            <a:ext cx="1097280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20" dirty="0">
                <a:solidFill>
                  <a:srgbClr val="58606A"/>
                </a:solidFill>
              </a:rPr>
              <a:t>Use QuickBooks as the source record, then complete the supplied monthly report template.</a:t>
            </a:r>
            <a:endParaRPr lang="en-US" sz="1220" dirty="0"/>
          </a:p>
        </p:txBody>
      </p:sp>
      <p:sp>
        <p:nvSpPr>
          <p:cNvPr id="5" name="Shape 3"/>
          <p:cNvSpPr/>
          <p:nvPr/>
        </p:nvSpPr>
        <p:spPr>
          <a:xfrm>
            <a:off x="685800" y="1298448"/>
            <a:ext cx="10506456" cy="365760"/>
          </a:xfrm>
          <a:prstGeom prst="rect">
            <a:avLst/>
          </a:prstGeom>
          <a:solidFill>
            <a:srgbClr val="112D4E"/>
          </a:solidFill>
          <a:ln w="12700">
            <a:solidFill>
              <a:srgbClr val="112D4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95528" y="1408176"/>
            <a:ext cx="841248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FFFFF"/>
                </a:solidFill>
              </a:rPr>
              <a:t>Part</a:t>
            </a:r>
            <a:endParaRPr lang="en-US" sz="950" dirty="0"/>
          </a:p>
        </p:txBody>
      </p:sp>
      <p:sp>
        <p:nvSpPr>
          <p:cNvPr id="7" name="Text 5"/>
          <p:cNvSpPr/>
          <p:nvPr/>
        </p:nvSpPr>
        <p:spPr>
          <a:xfrm>
            <a:off x="1819656" y="1408176"/>
            <a:ext cx="1938528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FFFFF"/>
                </a:solidFill>
              </a:rPr>
              <a:t>Template section</a:t>
            </a:r>
            <a:endParaRPr lang="en-US" sz="950" dirty="0"/>
          </a:p>
        </p:txBody>
      </p:sp>
      <p:sp>
        <p:nvSpPr>
          <p:cNvPr id="8" name="Text 6"/>
          <p:cNvSpPr/>
          <p:nvPr/>
        </p:nvSpPr>
        <p:spPr>
          <a:xfrm>
            <a:off x="3968496" y="1408176"/>
            <a:ext cx="713232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FFFFF"/>
                </a:solidFill>
              </a:rPr>
              <a:t>What NDSA records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685800" y="1664208"/>
            <a:ext cx="10506456" cy="566928"/>
          </a:xfrm>
          <a:prstGeom prst="rect">
            <a:avLst/>
          </a:prstGeom>
          <a:solidFill>
            <a:srgbClr val="F7F9FB"/>
          </a:solidFill>
          <a:ln w="6350">
            <a:solidFill>
              <a:srgbClr val="D8D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795528" y="1847088"/>
            <a:ext cx="841248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80" b="1" dirty="0">
                <a:solidFill>
                  <a:srgbClr val="2A9D8F"/>
                </a:solidFill>
              </a:rPr>
              <a:t>Part 1</a:t>
            </a:r>
            <a:endParaRPr lang="en-US" sz="1080" dirty="0"/>
          </a:p>
        </p:txBody>
      </p:sp>
      <p:sp>
        <p:nvSpPr>
          <p:cNvPr id="11" name="Text 9"/>
          <p:cNvSpPr/>
          <p:nvPr/>
        </p:nvSpPr>
        <p:spPr>
          <a:xfrm>
            <a:off x="1819656" y="1828800"/>
            <a:ext cx="193852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20" b="1" dirty="0">
                <a:solidFill>
                  <a:srgbClr val="112D4E"/>
                </a:solidFill>
              </a:rPr>
              <a:t>About this report</a:t>
            </a:r>
            <a:endParaRPr lang="en-US" sz="1220" dirty="0"/>
          </a:p>
        </p:txBody>
      </p:sp>
      <p:sp>
        <p:nvSpPr>
          <p:cNvPr id="12" name="Text 10"/>
          <p:cNvSpPr/>
          <p:nvPr/>
        </p:nvSpPr>
        <p:spPr>
          <a:xfrm>
            <a:off x="3968496" y="1828800"/>
            <a:ext cx="7132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10" dirty="0">
                <a:solidFill>
                  <a:srgbClr val="111111"/>
                </a:solidFill>
              </a:rPr>
              <a:t>association, campus, month/s, prepared by</a:t>
            </a:r>
            <a:endParaRPr lang="en-US" sz="1210" dirty="0"/>
          </a:p>
        </p:txBody>
      </p:sp>
      <p:sp>
        <p:nvSpPr>
          <p:cNvPr id="13" name="Shape 11"/>
          <p:cNvSpPr/>
          <p:nvPr/>
        </p:nvSpPr>
        <p:spPr>
          <a:xfrm>
            <a:off x="685800" y="2231136"/>
            <a:ext cx="10506456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D8D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795528" y="2414016"/>
            <a:ext cx="841248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80" b="1" dirty="0">
                <a:solidFill>
                  <a:srgbClr val="2A9D8F"/>
                </a:solidFill>
              </a:rPr>
              <a:t>Part 2</a:t>
            </a:r>
            <a:endParaRPr lang="en-US" sz="1080" dirty="0"/>
          </a:p>
        </p:txBody>
      </p:sp>
      <p:sp>
        <p:nvSpPr>
          <p:cNvPr id="15" name="Text 13"/>
          <p:cNvSpPr/>
          <p:nvPr/>
        </p:nvSpPr>
        <p:spPr>
          <a:xfrm>
            <a:off x="1819656" y="2395728"/>
            <a:ext cx="193852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20" b="1" dirty="0">
                <a:solidFill>
                  <a:srgbClr val="112D4E"/>
                </a:solidFill>
              </a:rPr>
              <a:t>Money received</a:t>
            </a:r>
            <a:endParaRPr lang="en-US" sz="1220" dirty="0"/>
          </a:p>
        </p:txBody>
      </p:sp>
      <p:sp>
        <p:nvSpPr>
          <p:cNvPr id="16" name="Text 14"/>
          <p:cNvSpPr/>
          <p:nvPr/>
        </p:nvSpPr>
        <p:spPr>
          <a:xfrm>
            <a:off x="3968496" y="2395728"/>
            <a:ext cx="7132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10" dirty="0">
                <a:solidFill>
                  <a:srgbClr val="111111"/>
                </a:solidFill>
              </a:rPr>
              <a:t>SSAF allocation, ticket sales, other income</a:t>
            </a:r>
            <a:endParaRPr lang="en-US" sz="1210" dirty="0"/>
          </a:p>
        </p:txBody>
      </p:sp>
      <p:sp>
        <p:nvSpPr>
          <p:cNvPr id="17" name="Shape 15"/>
          <p:cNvSpPr/>
          <p:nvPr/>
        </p:nvSpPr>
        <p:spPr>
          <a:xfrm>
            <a:off x="685800" y="2798064"/>
            <a:ext cx="10506456" cy="566928"/>
          </a:xfrm>
          <a:prstGeom prst="rect">
            <a:avLst/>
          </a:prstGeom>
          <a:solidFill>
            <a:srgbClr val="F7F9FB"/>
          </a:solidFill>
          <a:ln w="6350">
            <a:solidFill>
              <a:srgbClr val="D8D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795528" y="2980944"/>
            <a:ext cx="841248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80" b="1" dirty="0">
                <a:solidFill>
                  <a:srgbClr val="2A9D8F"/>
                </a:solidFill>
              </a:rPr>
              <a:t>Part 3</a:t>
            </a:r>
            <a:endParaRPr lang="en-US" sz="1080" dirty="0"/>
          </a:p>
        </p:txBody>
      </p:sp>
      <p:sp>
        <p:nvSpPr>
          <p:cNvPr id="19" name="Text 17"/>
          <p:cNvSpPr/>
          <p:nvPr/>
        </p:nvSpPr>
        <p:spPr>
          <a:xfrm>
            <a:off x="1819656" y="2962656"/>
            <a:ext cx="193852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20" b="1" dirty="0">
                <a:solidFill>
                  <a:srgbClr val="112D4E"/>
                </a:solidFill>
              </a:rPr>
              <a:t>Money spent</a:t>
            </a:r>
            <a:endParaRPr lang="en-US" sz="1220" dirty="0"/>
          </a:p>
        </p:txBody>
      </p:sp>
      <p:sp>
        <p:nvSpPr>
          <p:cNvPr id="20" name="Text 18"/>
          <p:cNvSpPr/>
          <p:nvPr/>
        </p:nvSpPr>
        <p:spPr>
          <a:xfrm>
            <a:off x="3968496" y="2962656"/>
            <a:ext cx="7132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10" dirty="0">
                <a:solidFill>
                  <a:srgbClr val="111111"/>
                </a:solidFill>
              </a:rPr>
              <a:t>19 SSAF categories</a:t>
            </a:r>
            <a:endParaRPr lang="en-US" sz="1210" dirty="0"/>
          </a:p>
        </p:txBody>
      </p:sp>
      <p:sp>
        <p:nvSpPr>
          <p:cNvPr id="21" name="Shape 19"/>
          <p:cNvSpPr/>
          <p:nvPr/>
        </p:nvSpPr>
        <p:spPr>
          <a:xfrm>
            <a:off x="685800" y="3364992"/>
            <a:ext cx="10506456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D8D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795528" y="3547872"/>
            <a:ext cx="841248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80" b="1" dirty="0">
                <a:solidFill>
                  <a:srgbClr val="2A9D8F"/>
                </a:solidFill>
              </a:rPr>
              <a:t>Part 4</a:t>
            </a:r>
            <a:endParaRPr lang="en-US" sz="1080" dirty="0"/>
          </a:p>
        </p:txBody>
      </p:sp>
      <p:sp>
        <p:nvSpPr>
          <p:cNvPr id="23" name="Text 21"/>
          <p:cNvSpPr/>
          <p:nvPr/>
        </p:nvSpPr>
        <p:spPr>
          <a:xfrm>
            <a:off x="1819656" y="3529584"/>
            <a:ext cx="193852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20" b="1" dirty="0">
                <a:solidFill>
                  <a:srgbClr val="112D4E"/>
                </a:solidFill>
              </a:rPr>
              <a:t>Bank account check</a:t>
            </a:r>
            <a:endParaRPr lang="en-US" sz="1220" dirty="0"/>
          </a:p>
        </p:txBody>
      </p:sp>
      <p:sp>
        <p:nvSpPr>
          <p:cNvPr id="24" name="Text 22"/>
          <p:cNvSpPr/>
          <p:nvPr/>
        </p:nvSpPr>
        <p:spPr>
          <a:xfrm>
            <a:off x="3968496" y="3529584"/>
            <a:ext cx="7132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10" dirty="0">
                <a:solidFill>
                  <a:srgbClr val="111111"/>
                </a:solidFill>
              </a:rPr>
              <a:t>opening, closing, QuickBooks match Yes/No</a:t>
            </a:r>
            <a:endParaRPr lang="en-US" sz="1210" dirty="0"/>
          </a:p>
        </p:txBody>
      </p:sp>
      <p:sp>
        <p:nvSpPr>
          <p:cNvPr id="25" name="Shape 23"/>
          <p:cNvSpPr/>
          <p:nvPr/>
        </p:nvSpPr>
        <p:spPr>
          <a:xfrm>
            <a:off x="685800" y="3931920"/>
            <a:ext cx="10506456" cy="566928"/>
          </a:xfrm>
          <a:prstGeom prst="rect">
            <a:avLst/>
          </a:prstGeom>
          <a:solidFill>
            <a:srgbClr val="F7F9FB"/>
          </a:solidFill>
          <a:ln w="6350">
            <a:solidFill>
              <a:srgbClr val="D8D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795528" y="4114800"/>
            <a:ext cx="841248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80" b="1" dirty="0">
                <a:solidFill>
                  <a:srgbClr val="2A9D8F"/>
                </a:solidFill>
              </a:rPr>
              <a:t>Part 5</a:t>
            </a:r>
            <a:endParaRPr lang="en-US" sz="1080" dirty="0"/>
          </a:p>
        </p:txBody>
      </p:sp>
      <p:sp>
        <p:nvSpPr>
          <p:cNvPr id="27" name="Text 25"/>
          <p:cNvSpPr/>
          <p:nvPr/>
        </p:nvSpPr>
        <p:spPr>
          <a:xfrm>
            <a:off x="1819656" y="4096512"/>
            <a:ext cx="193852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20" b="1" dirty="0">
                <a:solidFill>
                  <a:srgbClr val="112D4E"/>
                </a:solidFill>
              </a:rPr>
              <a:t>Three questions</a:t>
            </a:r>
            <a:endParaRPr lang="en-US" sz="1220" dirty="0"/>
          </a:p>
        </p:txBody>
      </p:sp>
      <p:sp>
        <p:nvSpPr>
          <p:cNvPr id="28" name="Text 26"/>
          <p:cNvSpPr/>
          <p:nvPr/>
        </p:nvSpPr>
        <p:spPr>
          <a:xfrm>
            <a:off x="3968496" y="4096512"/>
            <a:ext cx="7132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10" dirty="0">
                <a:solidFill>
                  <a:srgbClr val="111111"/>
                </a:solidFill>
              </a:rPr>
              <a:t>achieved, next month, issues/requests</a:t>
            </a:r>
            <a:endParaRPr lang="en-US" sz="1210" dirty="0"/>
          </a:p>
        </p:txBody>
      </p:sp>
      <p:sp>
        <p:nvSpPr>
          <p:cNvPr id="29" name="Shape 27"/>
          <p:cNvSpPr/>
          <p:nvPr/>
        </p:nvSpPr>
        <p:spPr>
          <a:xfrm>
            <a:off x="685800" y="4498848"/>
            <a:ext cx="10506456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D8D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795528" y="4681728"/>
            <a:ext cx="841248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80" b="1" dirty="0">
                <a:solidFill>
                  <a:srgbClr val="2A9D8F"/>
                </a:solidFill>
              </a:rPr>
              <a:t>Part 6</a:t>
            </a:r>
            <a:endParaRPr lang="en-US" sz="1080" dirty="0"/>
          </a:p>
        </p:txBody>
      </p:sp>
      <p:sp>
        <p:nvSpPr>
          <p:cNvPr id="31" name="Text 29"/>
          <p:cNvSpPr/>
          <p:nvPr/>
        </p:nvSpPr>
        <p:spPr>
          <a:xfrm>
            <a:off x="1819656" y="4663440"/>
            <a:ext cx="193852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20" b="1" dirty="0">
                <a:solidFill>
                  <a:srgbClr val="112D4E"/>
                </a:solidFill>
              </a:rPr>
              <a:t>Sign-off</a:t>
            </a:r>
            <a:endParaRPr lang="en-US" sz="1220" dirty="0"/>
          </a:p>
        </p:txBody>
      </p:sp>
      <p:sp>
        <p:nvSpPr>
          <p:cNvPr id="32" name="Text 30"/>
          <p:cNvSpPr/>
          <p:nvPr/>
        </p:nvSpPr>
        <p:spPr>
          <a:xfrm>
            <a:off x="3968496" y="4663440"/>
            <a:ext cx="7132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10" dirty="0">
                <a:solidFill>
                  <a:srgbClr val="111111"/>
                </a:solidFill>
              </a:rPr>
              <a:t>name, role, date, save and submit</a:t>
            </a:r>
            <a:endParaRPr lang="en-US" sz="1210" dirty="0"/>
          </a:p>
        </p:txBody>
      </p:sp>
      <p:sp>
        <p:nvSpPr>
          <p:cNvPr id="33" name="Shape 31"/>
          <p:cNvSpPr/>
          <p:nvPr/>
        </p:nvSpPr>
        <p:spPr>
          <a:xfrm>
            <a:off x="713232" y="5596128"/>
            <a:ext cx="10652760" cy="512064"/>
          </a:xfrm>
          <a:prstGeom prst="roundRect">
            <a:avLst>
              <a:gd name="adj" fmla="val 12500"/>
            </a:avLst>
          </a:prstGeom>
          <a:solidFill>
            <a:srgbClr val="D9F0EC"/>
          </a:solidFill>
          <a:ln w="7620">
            <a:solidFill>
              <a:srgbClr val="2A9D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914400" y="5769864"/>
            <a:ext cx="1024128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b="1" dirty="0">
                <a:solidFill>
                  <a:srgbClr val="112D4E"/>
                </a:solidFill>
              </a:rPr>
              <a:t>Monthly close: run QuickBooks P&amp;L → complete Parts 1–6 → attach evidence → save as [Campus]_SA_Report_[Month][Year].xlsx → submit to UNDA SSAF.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502920" y="6528816"/>
            <a:ext cx="1120140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80" dirty="0">
                <a:solidFill>
                  <a:srgbClr val="58606A"/>
                </a:solidFill>
              </a:rPr>
              <a:t>Source: NDSA QuickBooks cash-basis P&amp;L and Balance Sheet; SSAF Monthly Report template supplied by UNDA</a:t>
            </a:r>
            <a:endParaRPr lang="en-US" sz="68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01752"/>
            <a:ext cx="10972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900" b="1" dirty="0">
                <a:solidFill>
                  <a:srgbClr val="112D4E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Policies and Procedures for Financial Management</a:t>
            </a:r>
            <a:endParaRPr lang="en-US" sz="2900" dirty="0"/>
          </a:p>
        </p:txBody>
      </p:sp>
      <p:sp>
        <p:nvSpPr>
          <p:cNvPr id="3" name="Shape 1"/>
          <p:cNvSpPr/>
          <p:nvPr/>
        </p:nvSpPr>
        <p:spPr>
          <a:xfrm>
            <a:off x="566928" y="786384"/>
            <a:ext cx="11018520" cy="0"/>
          </a:xfrm>
          <a:prstGeom prst="line">
            <a:avLst/>
          </a:prstGeom>
          <a:noFill/>
          <a:ln w="13970">
            <a:solidFill>
              <a:srgbClr val="2A9D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85216" y="877824"/>
            <a:ext cx="1097280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20" dirty="0">
                <a:solidFill>
                  <a:srgbClr val="58606A"/>
                </a:solidFill>
              </a:rPr>
              <a:t>Controls to support transparency, compliance and continuity.</a:t>
            </a:r>
            <a:endParaRPr lang="en-US" sz="1220" dirty="0"/>
          </a:p>
        </p:txBody>
      </p:sp>
      <p:sp>
        <p:nvSpPr>
          <p:cNvPr id="5" name="Shape 3"/>
          <p:cNvSpPr/>
          <p:nvPr/>
        </p:nvSpPr>
        <p:spPr>
          <a:xfrm>
            <a:off x="713232" y="1298448"/>
            <a:ext cx="10607040" cy="347472"/>
          </a:xfrm>
          <a:prstGeom prst="rect">
            <a:avLst/>
          </a:prstGeom>
          <a:solidFill>
            <a:srgbClr val="112D4E"/>
          </a:solidFill>
          <a:ln w="12700">
            <a:solidFill>
              <a:srgbClr val="112D4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841248" y="1408176"/>
            <a:ext cx="278892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FFFFF"/>
                </a:solidFill>
              </a:rPr>
              <a:t>Policy area</a:t>
            </a:r>
            <a:endParaRPr lang="en-US" sz="950" dirty="0"/>
          </a:p>
        </p:txBody>
      </p:sp>
      <p:sp>
        <p:nvSpPr>
          <p:cNvPr id="7" name="Text 5"/>
          <p:cNvSpPr/>
          <p:nvPr/>
        </p:nvSpPr>
        <p:spPr>
          <a:xfrm>
            <a:off x="3831336" y="1408176"/>
            <a:ext cx="736092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FFFFF"/>
                </a:solidFill>
              </a:rPr>
              <a:t>Procedure update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713232" y="1645920"/>
            <a:ext cx="10607040" cy="612648"/>
          </a:xfrm>
          <a:prstGeom prst="rect">
            <a:avLst/>
          </a:prstGeom>
          <a:solidFill>
            <a:srgbClr val="F7F9FB"/>
          </a:solidFill>
          <a:ln w="6350">
            <a:solidFill>
              <a:srgbClr val="D8D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841248" y="1810512"/>
            <a:ext cx="269748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80" b="1" dirty="0">
                <a:solidFill>
                  <a:srgbClr val="112D4E"/>
                </a:solidFill>
              </a:rPr>
              <a:t>Conflict of Interest</a:t>
            </a:r>
            <a:endParaRPr lang="en-US" sz="1280" dirty="0"/>
          </a:p>
        </p:txBody>
      </p:sp>
      <p:sp>
        <p:nvSpPr>
          <p:cNvPr id="10" name="Text 8"/>
          <p:cNvSpPr/>
          <p:nvPr/>
        </p:nvSpPr>
        <p:spPr>
          <a:xfrm>
            <a:off x="3831336" y="1810512"/>
            <a:ext cx="736092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60" dirty="0">
                <a:solidFill>
                  <a:srgbClr val="111111"/>
                </a:solidFill>
              </a:rPr>
              <a:t>declare, minute, and remove conflicted approvers</a:t>
            </a:r>
            <a:endParaRPr lang="en-US" sz="1260" dirty="0"/>
          </a:p>
        </p:txBody>
      </p:sp>
      <p:sp>
        <p:nvSpPr>
          <p:cNvPr id="11" name="Shape 9"/>
          <p:cNvSpPr/>
          <p:nvPr/>
        </p:nvSpPr>
        <p:spPr>
          <a:xfrm>
            <a:off x="713232" y="2258568"/>
            <a:ext cx="10607040" cy="612648"/>
          </a:xfrm>
          <a:prstGeom prst="rect">
            <a:avLst/>
          </a:prstGeom>
          <a:solidFill>
            <a:srgbClr val="FFFFFF"/>
          </a:solidFill>
          <a:ln w="6350">
            <a:solidFill>
              <a:srgbClr val="D8D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841248" y="2423160"/>
            <a:ext cx="269748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80" b="1" dirty="0">
                <a:solidFill>
                  <a:srgbClr val="112D4E"/>
                </a:solidFill>
              </a:rPr>
              <a:t>Delegation of Authority</a:t>
            </a:r>
            <a:endParaRPr lang="en-US" sz="1280" dirty="0"/>
          </a:p>
        </p:txBody>
      </p:sp>
      <p:sp>
        <p:nvSpPr>
          <p:cNvPr id="13" name="Text 11"/>
          <p:cNvSpPr/>
          <p:nvPr/>
        </p:nvSpPr>
        <p:spPr>
          <a:xfrm>
            <a:off x="3831336" y="2423160"/>
            <a:ext cx="736092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60" dirty="0">
                <a:solidFill>
                  <a:srgbClr val="111111"/>
                </a:solidFill>
              </a:rPr>
              <a:t>approval limits and two-person approvals where required</a:t>
            </a:r>
            <a:endParaRPr lang="en-US" sz="1260" dirty="0"/>
          </a:p>
        </p:txBody>
      </p:sp>
      <p:sp>
        <p:nvSpPr>
          <p:cNvPr id="14" name="Shape 12"/>
          <p:cNvSpPr/>
          <p:nvPr/>
        </p:nvSpPr>
        <p:spPr>
          <a:xfrm>
            <a:off x="713232" y="2871216"/>
            <a:ext cx="10607040" cy="612648"/>
          </a:xfrm>
          <a:prstGeom prst="rect">
            <a:avLst/>
          </a:prstGeom>
          <a:solidFill>
            <a:srgbClr val="F7F9FB"/>
          </a:solidFill>
          <a:ln w="6350">
            <a:solidFill>
              <a:srgbClr val="D8D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841248" y="3035808"/>
            <a:ext cx="269748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80" b="1" dirty="0">
                <a:solidFill>
                  <a:srgbClr val="112D4E"/>
                </a:solidFill>
              </a:rPr>
              <a:t>Financial Controls</a:t>
            </a:r>
            <a:endParaRPr lang="en-US" sz="1280" dirty="0"/>
          </a:p>
        </p:txBody>
      </p:sp>
      <p:sp>
        <p:nvSpPr>
          <p:cNvPr id="16" name="Text 14"/>
          <p:cNvSpPr/>
          <p:nvPr/>
        </p:nvSpPr>
        <p:spPr>
          <a:xfrm>
            <a:off x="3831336" y="3035808"/>
            <a:ext cx="736092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60" dirty="0">
                <a:solidFill>
                  <a:srgbClr val="111111"/>
                </a:solidFill>
              </a:rPr>
              <a:t>invoices, approvals, QuickBooks coding, monthly template reports</a:t>
            </a:r>
            <a:endParaRPr lang="en-US" sz="1260" dirty="0"/>
          </a:p>
        </p:txBody>
      </p:sp>
      <p:sp>
        <p:nvSpPr>
          <p:cNvPr id="17" name="Shape 15"/>
          <p:cNvSpPr/>
          <p:nvPr/>
        </p:nvSpPr>
        <p:spPr>
          <a:xfrm>
            <a:off x="713232" y="3483864"/>
            <a:ext cx="10607040" cy="612648"/>
          </a:xfrm>
          <a:prstGeom prst="rect">
            <a:avLst/>
          </a:prstGeom>
          <a:solidFill>
            <a:srgbClr val="FFFFFF"/>
          </a:solidFill>
          <a:ln w="6350">
            <a:solidFill>
              <a:srgbClr val="D8D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841248" y="3648456"/>
            <a:ext cx="269748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80" b="1" dirty="0">
                <a:solidFill>
                  <a:srgbClr val="112D4E"/>
                </a:solidFill>
              </a:rPr>
              <a:t>Fraud Prevention</a:t>
            </a:r>
            <a:endParaRPr lang="en-US" sz="1280" dirty="0"/>
          </a:p>
        </p:txBody>
      </p:sp>
      <p:sp>
        <p:nvSpPr>
          <p:cNvPr id="19" name="Text 17"/>
          <p:cNvSpPr/>
          <p:nvPr/>
        </p:nvSpPr>
        <p:spPr>
          <a:xfrm>
            <a:off x="3831336" y="3648456"/>
            <a:ext cx="736092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60" dirty="0">
                <a:solidFill>
                  <a:srgbClr val="111111"/>
                </a:solidFill>
              </a:rPr>
              <a:t>separate requester, approver and payer where practical</a:t>
            </a:r>
            <a:endParaRPr lang="en-US" sz="1260" dirty="0"/>
          </a:p>
        </p:txBody>
      </p:sp>
      <p:sp>
        <p:nvSpPr>
          <p:cNvPr id="20" name="Shape 18"/>
          <p:cNvSpPr/>
          <p:nvPr/>
        </p:nvSpPr>
        <p:spPr>
          <a:xfrm>
            <a:off x="713232" y="4096512"/>
            <a:ext cx="10607040" cy="612648"/>
          </a:xfrm>
          <a:prstGeom prst="rect">
            <a:avLst/>
          </a:prstGeom>
          <a:solidFill>
            <a:srgbClr val="F7F9FB"/>
          </a:solidFill>
          <a:ln w="6350">
            <a:solidFill>
              <a:srgbClr val="D8D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841248" y="4261104"/>
            <a:ext cx="269748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80" b="1" dirty="0">
                <a:solidFill>
                  <a:srgbClr val="112D4E"/>
                </a:solidFill>
              </a:rPr>
              <a:t>Record Keeping</a:t>
            </a:r>
            <a:endParaRPr lang="en-US" sz="1280" dirty="0"/>
          </a:p>
        </p:txBody>
      </p:sp>
      <p:sp>
        <p:nvSpPr>
          <p:cNvPr id="22" name="Text 20"/>
          <p:cNvSpPr/>
          <p:nvPr/>
        </p:nvSpPr>
        <p:spPr>
          <a:xfrm>
            <a:off x="3831336" y="4261104"/>
            <a:ext cx="736092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60" dirty="0">
                <a:solidFill>
                  <a:srgbClr val="111111"/>
                </a:solidFill>
              </a:rPr>
              <a:t>central records for receipts, approvals, statements and reports</a:t>
            </a:r>
            <a:endParaRPr lang="en-US" sz="1260" dirty="0"/>
          </a:p>
        </p:txBody>
      </p:sp>
      <p:sp>
        <p:nvSpPr>
          <p:cNvPr id="23" name="Shape 21"/>
          <p:cNvSpPr/>
          <p:nvPr/>
        </p:nvSpPr>
        <p:spPr>
          <a:xfrm>
            <a:off x="713232" y="4709160"/>
            <a:ext cx="10607040" cy="612648"/>
          </a:xfrm>
          <a:prstGeom prst="rect">
            <a:avLst/>
          </a:prstGeom>
          <a:solidFill>
            <a:srgbClr val="FFFFFF"/>
          </a:solidFill>
          <a:ln w="6350">
            <a:solidFill>
              <a:srgbClr val="D8D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841248" y="4873752"/>
            <a:ext cx="269748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80" b="1" dirty="0">
                <a:solidFill>
                  <a:srgbClr val="112D4E"/>
                </a:solidFill>
              </a:rPr>
              <a:t>Risk Management</a:t>
            </a:r>
            <a:endParaRPr lang="en-US" sz="1280" dirty="0"/>
          </a:p>
        </p:txBody>
      </p:sp>
      <p:sp>
        <p:nvSpPr>
          <p:cNvPr id="25" name="Text 23"/>
          <p:cNvSpPr/>
          <p:nvPr/>
        </p:nvSpPr>
        <p:spPr>
          <a:xfrm>
            <a:off x="3831336" y="4873752"/>
            <a:ext cx="736092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60" dirty="0">
                <a:solidFill>
                  <a:srgbClr val="111111"/>
                </a:solidFill>
              </a:rPr>
              <a:t>finance risk register and Treasurer handover controls</a:t>
            </a:r>
            <a:endParaRPr lang="en-US" sz="1260" dirty="0"/>
          </a:p>
        </p:txBody>
      </p:sp>
      <p:sp>
        <p:nvSpPr>
          <p:cNvPr id="26" name="Text 24"/>
          <p:cNvSpPr/>
          <p:nvPr/>
        </p:nvSpPr>
        <p:spPr>
          <a:xfrm>
            <a:off x="868680" y="5559552"/>
            <a:ext cx="10241280" cy="475488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r>
              <a:rPr lang="en-US" sz="1240" dirty="0">
                <a:solidFill>
                  <a:srgbClr val="111111"/>
                </a:solidFill>
              </a:rPr>
              <a:t>Policies should be approved by Council and recorded in minutes.</a:t>
            </a:r>
            <a:endParaRPr lang="en-US" sz="1240" dirty="0"/>
          </a:p>
          <a:p>
            <a:r>
              <a:rPr lang="en-US" sz="1240" dirty="0">
                <a:solidFill>
                  <a:srgbClr val="111111"/>
                </a:solidFill>
              </a:rPr>
              <a:t>Use the monthly template as the standing finance reporting pack.</a:t>
            </a:r>
            <a:endParaRPr lang="en-US" sz="1240" dirty="0"/>
          </a:p>
        </p:txBody>
      </p:sp>
      <p:sp>
        <p:nvSpPr>
          <p:cNvPr id="27" name="Text 25"/>
          <p:cNvSpPr/>
          <p:nvPr/>
        </p:nvSpPr>
        <p:spPr>
          <a:xfrm>
            <a:off x="502920" y="6528816"/>
            <a:ext cx="1120140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80" dirty="0">
                <a:solidFill>
                  <a:srgbClr val="58606A"/>
                </a:solidFill>
              </a:rPr>
              <a:t>Source: NDSA QuickBooks cash-basis P&amp;L and Balance Sheet; SSAF Monthly Report template supplied by UNDA</a:t>
            </a:r>
            <a:endParaRPr lang="en-US" sz="68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01752"/>
            <a:ext cx="10972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900" b="1" dirty="0">
                <a:solidFill>
                  <a:srgbClr val="112D4E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Next Steps</a:t>
            </a:r>
            <a:endParaRPr lang="en-US" sz="2900" dirty="0"/>
          </a:p>
        </p:txBody>
      </p:sp>
      <p:sp>
        <p:nvSpPr>
          <p:cNvPr id="3" name="Shape 1"/>
          <p:cNvSpPr/>
          <p:nvPr/>
        </p:nvSpPr>
        <p:spPr>
          <a:xfrm>
            <a:off x="566928" y="786384"/>
            <a:ext cx="11018520" cy="0"/>
          </a:xfrm>
          <a:prstGeom prst="line">
            <a:avLst/>
          </a:prstGeom>
          <a:noFill/>
          <a:ln w="13970">
            <a:solidFill>
              <a:srgbClr val="2A9D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85216" y="877824"/>
            <a:ext cx="1097280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20" dirty="0">
                <a:solidFill>
                  <a:srgbClr val="58606A"/>
                </a:solidFill>
              </a:rPr>
              <a:t>Practical actions to close 2025 and strengthen 2026 reporting.</a:t>
            </a:r>
            <a:endParaRPr lang="en-US" sz="1220" dirty="0"/>
          </a:p>
        </p:txBody>
      </p:sp>
      <p:sp>
        <p:nvSpPr>
          <p:cNvPr id="5" name="Shape 3"/>
          <p:cNvSpPr/>
          <p:nvPr/>
        </p:nvSpPr>
        <p:spPr>
          <a:xfrm>
            <a:off x="914400" y="1463040"/>
            <a:ext cx="566928" cy="566928"/>
          </a:xfrm>
          <a:prstGeom prst="ellipse">
            <a:avLst/>
          </a:prstGeom>
          <a:solidFill>
            <a:srgbClr val="E9C46A"/>
          </a:solidFill>
          <a:ln w="12700">
            <a:solidFill>
              <a:srgbClr val="E9C46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914400" y="1618488"/>
            <a:ext cx="566928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1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1737360" y="1481328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700" b="1" dirty="0">
                <a:solidFill>
                  <a:srgbClr val="112D4E"/>
                </a:solidFill>
              </a:rPr>
              <a:t>Finalise audit evidence pack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5806440" y="1499616"/>
            <a:ext cx="5577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80" dirty="0">
                <a:solidFill>
                  <a:srgbClr val="111111"/>
                </a:solidFill>
              </a:rPr>
              <a:t>QuickBooks reports + supporting records</a:t>
            </a:r>
            <a:endParaRPr lang="en-US" sz="1380" dirty="0"/>
          </a:p>
        </p:txBody>
      </p:sp>
      <p:sp>
        <p:nvSpPr>
          <p:cNvPr id="9" name="Shape 7"/>
          <p:cNvSpPr/>
          <p:nvPr/>
        </p:nvSpPr>
        <p:spPr>
          <a:xfrm>
            <a:off x="914400" y="2715768"/>
            <a:ext cx="566928" cy="566928"/>
          </a:xfrm>
          <a:prstGeom prst="ellipse">
            <a:avLst/>
          </a:prstGeom>
          <a:solidFill>
            <a:srgbClr val="E9C46A"/>
          </a:solidFill>
          <a:ln w="12700">
            <a:solidFill>
              <a:srgbClr val="E9C46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914400" y="2871216"/>
            <a:ext cx="566928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2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737360" y="2734056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700" b="1" dirty="0">
                <a:solidFill>
                  <a:srgbClr val="112D4E"/>
                </a:solidFill>
              </a:rPr>
              <a:t>Resolve open balances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5806440" y="2752344"/>
            <a:ext cx="5577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80" dirty="0">
                <a:solidFill>
                  <a:srgbClr val="111111"/>
                </a:solidFill>
              </a:rPr>
              <a:t>receivable and suspense items</a:t>
            </a:r>
            <a:endParaRPr lang="en-US" sz="1380" dirty="0"/>
          </a:p>
        </p:txBody>
      </p:sp>
      <p:sp>
        <p:nvSpPr>
          <p:cNvPr id="13" name="Shape 11"/>
          <p:cNvSpPr/>
          <p:nvPr/>
        </p:nvSpPr>
        <p:spPr>
          <a:xfrm>
            <a:off x="914400" y="3968496"/>
            <a:ext cx="566928" cy="566928"/>
          </a:xfrm>
          <a:prstGeom prst="ellipse">
            <a:avLst/>
          </a:prstGeom>
          <a:solidFill>
            <a:srgbClr val="2A9D8F"/>
          </a:solidFill>
          <a:ln w="12700">
            <a:solidFill>
              <a:srgbClr val="2A9D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914400" y="4123944"/>
            <a:ext cx="566928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3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1737360" y="3986784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700" b="1" dirty="0">
                <a:solidFill>
                  <a:srgbClr val="112D4E"/>
                </a:solidFill>
              </a:rPr>
              <a:t>Use monthly reporting pack</a:t>
            </a:r>
            <a:endParaRPr lang="en-US" sz="1700" dirty="0"/>
          </a:p>
        </p:txBody>
      </p:sp>
      <p:sp>
        <p:nvSpPr>
          <p:cNvPr id="16" name="Text 14"/>
          <p:cNvSpPr/>
          <p:nvPr/>
        </p:nvSpPr>
        <p:spPr>
          <a:xfrm>
            <a:off x="5806440" y="4005072"/>
            <a:ext cx="5577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80" dirty="0">
                <a:solidFill>
                  <a:srgbClr val="111111"/>
                </a:solidFill>
              </a:rPr>
              <a:t>QuickBooks + SSAF template each month/quarter</a:t>
            </a:r>
            <a:endParaRPr lang="en-US" sz="1380" dirty="0"/>
          </a:p>
        </p:txBody>
      </p:sp>
      <p:sp>
        <p:nvSpPr>
          <p:cNvPr id="17" name="Shape 15"/>
          <p:cNvSpPr/>
          <p:nvPr/>
        </p:nvSpPr>
        <p:spPr>
          <a:xfrm>
            <a:off x="914400" y="5221224"/>
            <a:ext cx="566928" cy="566928"/>
          </a:xfrm>
          <a:prstGeom prst="ellipse">
            <a:avLst/>
          </a:prstGeom>
          <a:solidFill>
            <a:srgbClr val="2A9D8F"/>
          </a:solidFill>
          <a:ln w="12700">
            <a:solidFill>
              <a:srgbClr val="2A9D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914400" y="5376672"/>
            <a:ext cx="566928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4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1737360" y="5239512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700" b="1" dirty="0">
                <a:solidFill>
                  <a:srgbClr val="112D4E"/>
                </a:solidFill>
              </a:rPr>
              <a:t>Approve finance policies</a:t>
            </a:r>
            <a:endParaRPr lang="en-US" sz="1700" dirty="0"/>
          </a:p>
        </p:txBody>
      </p:sp>
      <p:sp>
        <p:nvSpPr>
          <p:cNvPr id="20" name="Text 18"/>
          <p:cNvSpPr/>
          <p:nvPr/>
        </p:nvSpPr>
        <p:spPr>
          <a:xfrm>
            <a:off x="5806440" y="5257800"/>
            <a:ext cx="5577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80" dirty="0">
                <a:solidFill>
                  <a:srgbClr val="111111"/>
                </a:solidFill>
              </a:rPr>
              <a:t>COI, delegations, controls, fraud, records, risk</a:t>
            </a:r>
            <a:endParaRPr lang="en-US" sz="1380" dirty="0"/>
          </a:p>
        </p:txBody>
      </p:sp>
      <p:sp>
        <p:nvSpPr>
          <p:cNvPr id="21" name="Text 19"/>
          <p:cNvSpPr/>
          <p:nvPr/>
        </p:nvSpPr>
        <p:spPr>
          <a:xfrm>
            <a:off x="914400" y="5897880"/>
            <a:ext cx="10332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12D4E"/>
                </a:solidFill>
              </a:rPr>
              <a:t>Close: strong 2025 result, clearer monthly reporting, and stronger financial governance.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502920" y="6528816"/>
            <a:ext cx="1120140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80" dirty="0">
                <a:solidFill>
                  <a:srgbClr val="58606A"/>
                </a:solidFill>
              </a:rPr>
              <a:t>Source: NDSA QuickBooks cash-basis P&amp;L and Balance Sheet; SSAF Monthly Report template supplied by UNDA</a:t>
            </a:r>
            <a:endParaRPr lang="en-US" sz="68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687</Words>
  <Application>Microsoft Macintosh PowerPoint</Application>
  <PresentationFormat>Widescreen</PresentationFormat>
  <Paragraphs>116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Notre Dame Student Association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NDSA Financial Report 2025 Revised</dc:title>
  <dc:subject>NDSA Financial Report 2025 Revised</dc:subject>
  <dc:creator>OpenAI</dc:creator>
  <cp:lastModifiedBy>Julia Spencer</cp:lastModifiedBy>
  <cp:revision>1</cp:revision>
  <dcterms:created xsi:type="dcterms:W3CDTF">2026-05-12T14:36:48Z</dcterms:created>
  <dcterms:modified xsi:type="dcterms:W3CDTF">2026-05-14T04:04:35Z</dcterms:modified>
</cp:coreProperties>
</file>